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2" r:id="rId2"/>
  </p:sldMasterIdLst>
  <p:notesMasterIdLst>
    <p:notesMasterId r:id="rId27"/>
  </p:notesMasterIdLst>
  <p:sldIdLst>
    <p:sldId id="495" r:id="rId3"/>
    <p:sldId id="513" r:id="rId4"/>
    <p:sldId id="496" r:id="rId5"/>
    <p:sldId id="497" r:id="rId6"/>
    <p:sldId id="498" r:id="rId7"/>
    <p:sldId id="499" r:id="rId8"/>
    <p:sldId id="500" r:id="rId9"/>
    <p:sldId id="501" r:id="rId10"/>
    <p:sldId id="502" r:id="rId11"/>
    <p:sldId id="503" r:id="rId12"/>
    <p:sldId id="514" r:id="rId13"/>
    <p:sldId id="504" r:id="rId14"/>
    <p:sldId id="515" r:id="rId15"/>
    <p:sldId id="516" r:id="rId16"/>
    <p:sldId id="517" r:id="rId17"/>
    <p:sldId id="518" r:id="rId18"/>
    <p:sldId id="505" r:id="rId19"/>
    <p:sldId id="506" r:id="rId20"/>
    <p:sldId id="507" r:id="rId21"/>
    <p:sldId id="508" r:id="rId22"/>
    <p:sldId id="509" r:id="rId23"/>
    <p:sldId id="510" r:id="rId24"/>
    <p:sldId id="511" r:id="rId25"/>
    <p:sldId id="51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60" d="100"/>
          <a:sy n="60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70192-259E-4B69-98FD-70C7043C4D88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16D9C-1955-4412-97E1-74B7BBFC2F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6629400" cy="2590800"/>
          </a:xfrm>
        </p:spPr>
        <p:txBody>
          <a:bodyPr anchor="t"/>
          <a:lstStyle>
            <a:lvl1pPr algn="ct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B992530-92A3-44B4-96DF-B2605C41F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275E-019F-4DBF-9570-2B2CFE581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3C3C-488C-4C21-8865-BBB9440A0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E0CA6-51E5-4909-A9E7-74F83F158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EE149-5D86-4BF5-BCC2-4D8A9996A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431925" y="365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584325" y="265113"/>
            <a:ext cx="6950075" cy="3667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52400" y="0"/>
            <a:ext cx="8778875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431925" y="2651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87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24232"/>
            <a:ext cx="9144001" cy="509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504" y="6625655"/>
            <a:ext cx="7893496" cy="162014"/>
          </a:xfrm>
        </p:spPr>
        <p:txBody>
          <a:bodyPr/>
          <a:lstStyle>
            <a:lvl1pPr algn="ctr">
              <a:defRPr b="1">
                <a:ln>
                  <a:noFill/>
                </a:ln>
                <a:solidFill>
                  <a:srgbClr val="002060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625655"/>
            <a:ext cx="538376" cy="115713"/>
          </a:xfrm>
        </p:spPr>
        <p:txBody>
          <a:bodyPr/>
          <a:lstStyle>
            <a:lvl1pPr>
              <a:defRPr sz="1800" b="1">
                <a:solidFill>
                  <a:srgbClr val="002060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981135-CAE6-4192-AE0D-CFEB106D2B27}"/>
              </a:ext>
            </a:extLst>
          </p:cNvPr>
          <p:cNvSpPr/>
          <p:nvPr userDrawn="1"/>
        </p:nvSpPr>
        <p:spPr>
          <a:xfrm>
            <a:off x="0" y="-9832"/>
            <a:ext cx="9144000" cy="914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n>
                <a:solidFill>
                  <a:schemeClr val="bg1"/>
                </a:solidFill>
              </a:ln>
              <a:solidFill>
                <a:schemeClr val="bg1">
                  <a:alpha val="85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B312E0-886D-471E-A8FF-D96F41F33C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0" y="-23019"/>
            <a:ext cx="1143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995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73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C7008-F5ED-4269-A898-E084C9C899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936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6BB36-18C6-4FE9-B805-A8C3DE15B0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8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696200" cy="9906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91265"/>
            <a:ext cx="8610600" cy="4678363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228600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6ED7B-5CA3-4472-B01C-99CB7689D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9832"/>
            <a:ext cx="9144000" cy="9144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9D3AF6-13DD-4098-9AD3-7329A97353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0" y="0"/>
            <a:ext cx="1143000" cy="91440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8C28FB-DE10-4C5E-A921-43ECF992E8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948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BB723-660E-4467-8A37-055799D186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90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10998E90-0A32-499E-B1BB-FF45A4E227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045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E766B00E-CF0F-496B-9F75-F8C31B645E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132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6275E-019F-4DBF-9570-2B2CFE581B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164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E3C3C-488C-4C21-8865-BBB9440A05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0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3600"/>
            <a:ext cx="6629400" cy="1826363"/>
          </a:xfrm>
        </p:spPr>
        <p:txBody>
          <a:bodyPr tIns="0" bIns="0" anchor="t">
            <a:noAutofit/>
          </a:bodyPr>
          <a:lstStyle>
            <a:lvl1pPr algn="l">
              <a:buNone/>
              <a:defRPr sz="6600" b="1" cap="none" spc="0" baseline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ush Script MT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0"/>
            <a:ext cx="1219200" cy="284163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217A7-E8DB-44FD-ABFD-9152337CD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C7008-F5ED-4269-A898-E084C9C89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6BB36-18C6-4FE9-B805-A8C3DE15B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C28FB-DE10-4C5E-A921-43ECF992E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BB723-660E-4467-8A37-055799D18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 b="1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 b="1"/>
            </a:lvl1pPr>
            <a:lvl2pPr>
              <a:defRPr sz="2400" b="1"/>
            </a:lvl2pPr>
            <a:lvl3pPr>
              <a:defRPr sz="22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8E90-0A32-499E-B1BB-FF45A4E22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1219200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rgbClr val="FFD0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2600" y="2743200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 b="1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00E-CF0F-496B-9F75-F8C31B645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5410200"/>
            <a:ext cx="9144000" cy="14541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099" name="Title Placeholder 8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10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304800" y="1371600"/>
            <a:ext cx="76200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2A4EA7-F13F-43F3-A75F-8AA8F92E9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9" descr="iarelogo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1" name="Picture 9" descr="iarelogo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86776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b="1" kern="1200">
          <a:solidFill>
            <a:srgbClr val="FFD03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205" y="6510562"/>
            <a:ext cx="7779569" cy="19623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l">
              <a:defRPr sz="950" b="1">
                <a:solidFill>
                  <a:srgbClr val="002060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3522" y="6761162"/>
            <a:ext cx="798998" cy="196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1">
                <a:ln>
                  <a:noFill/>
                </a:ln>
                <a:solidFill>
                  <a:srgbClr val="002060">
                    <a:alpha val="20000"/>
                  </a:srgbClr>
                </a:solidFill>
                <a:latin typeface="+mj-lt"/>
              </a:defRPr>
            </a:lvl1pPr>
          </a:lstStyle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9" descr="iarelogo.JPG">
            <a:extLst>
              <a:ext uri="{FF2B5EF4-FFF2-40B4-BE49-F238E27FC236}">
                <a16:creationId xmlns:a16="http://schemas.microsoft.com/office/drawing/2014/main" id="{839266DC-9B3F-4D45-A256-2067344A6AF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822EEF6-5AB3-4A04-BD61-B94BD73F7243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9" descr="iarelogo.JPG">
            <a:extLst>
              <a:ext uri="{FF2B5EF4-FFF2-40B4-BE49-F238E27FC236}">
                <a16:creationId xmlns:a16="http://schemas.microsoft.com/office/drawing/2014/main" id="{2AE24995-5F57-42D7-A8F8-7B925B6EDA0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86776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358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81149"/>
            <a:ext cx="7884973" cy="684312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Grammar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33F238-7256-4607-ABF5-17DA7C0620B0}"/>
              </a:ext>
            </a:extLst>
          </p:cNvPr>
          <p:cNvSpPr txBox="1"/>
          <p:nvPr/>
        </p:nvSpPr>
        <p:spPr>
          <a:xfrm>
            <a:off x="99442" y="980728"/>
            <a:ext cx="9044558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Grammar:</a:t>
            </a:r>
          </a:p>
          <a:p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G= (V, T, P, S) or 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V- set of variables or set of non terminals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T- set of terminals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P-set of productions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S-starting symbol</a:t>
            </a:r>
          </a:p>
          <a:p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IN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83848D6-A3EC-40B7-94C0-EB3C505E31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2204864"/>
            <a:ext cx="1609725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891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D6C739-0EB5-41D9-B6D2-A9AC9E296A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323832"/>
            <a:ext cx="8115300" cy="2371725"/>
          </a:xfrm>
          <a:prstGeom prst="rect">
            <a:avLst/>
          </a:prstGeom>
        </p:spPr>
      </p:pic>
      <p:sp>
        <p:nvSpPr>
          <p:cNvPr id="7" name="Title 3">
            <a:extLst>
              <a:ext uri="{FF2B5EF4-FFF2-40B4-BE49-F238E27FC236}">
                <a16:creationId xmlns:a16="http://schemas.microsoft.com/office/drawing/2014/main" id="{A50F17B4-6D13-428C-9653-EFF47D8A0B02}"/>
              </a:ext>
            </a:extLst>
          </p:cNvPr>
          <p:cNvSpPr txBox="1">
            <a:spLocks/>
          </p:cNvSpPr>
          <p:nvPr/>
        </p:nvSpPr>
        <p:spPr>
          <a:xfrm>
            <a:off x="92182" y="70517"/>
            <a:ext cx="7884973" cy="684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Chomsky Hierarchy of Languages</a:t>
            </a:r>
            <a:endParaRPr lang="en-IN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748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C85F2E-6A23-49F6-A786-9C8140D56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450" y="1290637"/>
            <a:ext cx="6515100" cy="4276725"/>
          </a:xfrm>
          <a:prstGeom prst="rect">
            <a:avLst/>
          </a:prstGeom>
        </p:spPr>
      </p:pic>
      <p:sp>
        <p:nvSpPr>
          <p:cNvPr id="9" name="Title 3">
            <a:extLst>
              <a:ext uri="{FF2B5EF4-FFF2-40B4-BE49-F238E27FC236}">
                <a16:creationId xmlns:a16="http://schemas.microsoft.com/office/drawing/2014/main" id="{A145094A-FF06-4CA2-AFD4-822E4921279D}"/>
              </a:ext>
            </a:extLst>
          </p:cNvPr>
          <p:cNvSpPr txBox="1">
            <a:spLocks/>
          </p:cNvSpPr>
          <p:nvPr/>
        </p:nvSpPr>
        <p:spPr>
          <a:xfrm>
            <a:off x="92182" y="70517"/>
            <a:ext cx="7884973" cy="684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Chomsky Hierarchy of Languages</a:t>
            </a:r>
            <a:endParaRPr lang="en-IN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011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81149"/>
            <a:ext cx="7884973" cy="684312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Context Free Grammar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24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7FB4E5-9E24-4ACE-B67E-4986FDD284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2776"/>
            <a:ext cx="9144000" cy="15997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15A3791-1BAD-4CFE-900D-346808F89E15}"/>
              </a:ext>
            </a:extLst>
          </p:cNvPr>
          <p:cNvSpPr txBox="1"/>
          <p:nvPr/>
        </p:nvSpPr>
        <p:spPr>
          <a:xfrm>
            <a:off x="350912" y="3277804"/>
            <a:ext cx="76710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CFG, every production is in the form of A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α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where A is a Variable  and 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α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is the combination of variables and terminals or empty symbol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056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81149"/>
            <a:ext cx="7884973" cy="684312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Context Free Grammar : Example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24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5A3791-1BAD-4CFE-900D-346808F89E15}"/>
              </a:ext>
            </a:extLst>
          </p:cNvPr>
          <p:cNvSpPr txBox="1"/>
          <p:nvPr/>
        </p:nvSpPr>
        <p:spPr>
          <a:xfrm>
            <a:off x="358946" y="980728"/>
            <a:ext cx="767105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 the CFG for the Language {0</a:t>
            </a:r>
            <a:r>
              <a:rPr lang="en-I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I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n&gt;=0}</a:t>
            </a:r>
          </a:p>
          <a:p>
            <a:pPr algn="just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</a:p>
          <a:p>
            <a:pPr algn="just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productions are S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0S1 / </a:t>
            </a:r>
            <a:r>
              <a:rPr lang="az-Cyrl-A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CFG G =({S, {0,1}, {S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0S1, S</a:t>
            </a:r>
            <a:r>
              <a:rPr lang="az-Cyrl-A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}, S)</a:t>
            </a:r>
          </a:p>
          <a:p>
            <a:pPr algn="just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Derivation: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S=&gt;0S1	2. S=&gt;</a:t>
            </a:r>
            <a:r>
              <a:rPr lang="az-Cyrl-A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belongs to given Language (n=0)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=&gt; 00S11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=&gt;000S111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=&gt;000</a:t>
            </a:r>
            <a:r>
              <a:rPr lang="az-Cyrl-A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111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=&gt;000111 belongs to given language (n=3)</a:t>
            </a:r>
          </a:p>
          <a:p>
            <a:pPr algn="just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80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81149"/>
            <a:ext cx="7884973" cy="684312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Context Free Grammar : Example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24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5A3791-1BAD-4CFE-900D-346808F89E15}"/>
              </a:ext>
            </a:extLst>
          </p:cNvPr>
          <p:cNvSpPr txBox="1"/>
          <p:nvPr/>
        </p:nvSpPr>
        <p:spPr>
          <a:xfrm>
            <a:off x="358946" y="980728"/>
            <a:ext cx="767105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Construct the CFG for the Language {0</a:t>
            </a:r>
            <a:r>
              <a:rPr lang="en-I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I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n&gt;=1}</a:t>
            </a:r>
          </a:p>
          <a:p>
            <a:pPr algn="just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</a:p>
          <a:p>
            <a:pPr algn="just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productions are S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0S1 / 01</a:t>
            </a:r>
          </a:p>
          <a:p>
            <a:pPr algn="just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CFG G =({S, {0,1}, {S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0S1, S</a:t>
            </a:r>
            <a:r>
              <a:rPr lang="az-Cyrl-A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}, S)</a:t>
            </a:r>
          </a:p>
          <a:p>
            <a:pPr algn="just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Derivation: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S=&gt;0S1	2. S=&gt;01 belongs to given Language (n=1)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=&gt; 00S11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=&gt;000S111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=&gt;000</a:t>
            </a:r>
            <a:r>
              <a:rPr lang="az-Cyrl-A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01111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=&gt;00001111 belongs to given Language (n=4)</a:t>
            </a:r>
          </a:p>
          <a:p>
            <a:pPr algn="just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098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81149"/>
            <a:ext cx="7884973" cy="684312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Context Free Grammar : Exercise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24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5A3791-1BAD-4CFE-900D-346808F89E15}"/>
              </a:ext>
            </a:extLst>
          </p:cNvPr>
          <p:cNvSpPr txBox="1"/>
          <p:nvPr/>
        </p:nvSpPr>
        <p:spPr>
          <a:xfrm>
            <a:off x="324086" y="980728"/>
            <a:ext cx="7671058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Construct the CFG for the Language {1</a:t>
            </a:r>
            <a:r>
              <a:rPr lang="en-I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I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n&gt;=1}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Construct the CFG for equal number of a’s and b’s over the alphabet {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}. Test the string 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aabbba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I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SS 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S</a:t>
            </a:r>
            <a:r>
              <a:rPr lang="az-Cyrl-A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aSb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SbSa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/>
            <a:r>
              <a:rPr lang="en-IN" sz="2400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Test the string </a:t>
            </a:r>
            <a:r>
              <a:rPr lang="en-IN" sz="2400" u="sng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aabbba</a:t>
            </a:r>
            <a:r>
              <a:rPr lang="en-IN" sz="2400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S=&gt;SS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S=&gt;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n-IN" sz="2400" u="sng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bS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(rule 3)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	S=&gt;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aaSbbS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(rule 3)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S=&gt;aa </a:t>
            </a:r>
            <a:r>
              <a:rPr lang="az-Cyrl-A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bb S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(rule 2)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S=&gt;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aabbbSa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(rule 4)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S=&gt;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aabbb</a:t>
            </a:r>
            <a:r>
              <a:rPr lang="az-Cyrl-A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a=&gt;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aabbba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622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81149"/>
            <a:ext cx="7884973" cy="684312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Context Free Grammar : Exercise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24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5A3791-1BAD-4CFE-900D-346808F89E15}"/>
              </a:ext>
            </a:extLst>
          </p:cNvPr>
          <p:cNvSpPr txBox="1"/>
          <p:nvPr/>
        </p:nvSpPr>
        <p:spPr>
          <a:xfrm>
            <a:off x="316162" y="858890"/>
            <a:ext cx="7671058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Construct the CFG for the Language {0</a:t>
            </a:r>
            <a:r>
              <a:rPr lang="en-I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n+1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n&gt;=0}. Test the string 00111 with derivations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</a:p>
          <a:p>
            <a:pPr algn="just"/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A1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A0A1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A</a:t>
            </a:r>
            <a:r>
              <a:rPr lang="az-Cyrl-A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CFG G=({S,A}, {0,1}, {S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A1,A0A1,A</a:t>
            </a:r>
            <a:r>
              <a:rPr lang="az-Cyrl-A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algn="just"/>
            <a:r>
              <a:rPr lang="en-I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string :  00111 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S=&gt;A1 	(rule1)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S=&gt;0A11	( rule 2)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S=&gt;00A111	(rule 2)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S=&gt;00</a:t>
            </a:r>
            <a:r>
              <a:rPr lang="az-Cyrl-A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111	(rule 3)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S=&gt;00111 € L(G). Thus, string is accepted with the grammar G.</a:t>
            </a: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881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81149"/>
            <a:ext cx="7884973" cy="684312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Context Free Grammar: Example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24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E8168B-B881-4772-BEA0-F5866009C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062" y="1462087"/>
            <a:ext cx="6619875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827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81149"/>
            <a:ext cx="7884973" cy="684312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Context Free Grammar (CFG): Example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24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086EE9-F772-44AA-A1E0-74478BAB6550}"/>
              </a:ext>
            </a:extLst>
          </p:cNvPr>
          <p:cNvSpPr txBox="1"/>
          <p:nvPr/>
        </p:nvSpPr>
        <p:spPr>
          <a:xfrm>
            <a:off x="611560" y="1322770"/>
            <a:ext cx="727280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 a CFG for palindromes over the alphabet {0,1}</a:t>
            </a:r>
          </a:p>
          <a:p>
            <a:endParaRPr lang="en-IN" dirty="0"/>
          </a:p>
          <a:p>
            <a:r>
              <a:rPr lang="en-IN" dirty="0"/>
              <a:t>Ans:</a:t>
            </a:r>
          </a:p>
          <a:p>
            <a:r>
              <a:rPr lang="en-IN" dirty="0"/>
              <a:t>          	</a:t>
            </a:r>
            <a:r>
              <a:rPr lang="en-IN" dirty="0" err="1"/>
              <a:t>S</a:t>
            </a:r>
            <a:r>
              <a:rPr lang="en-IN" dirty="0" err="1">
                <a:sym typeface="Wingdings" panose="05000000000000000000" pitchFamily="2" charset="2"/>
              </a:rPr>
              <a:t>є</a:t>
            </a:r>
            <a:endParaRPr lang="en-IN" dirty="0">
              <a:sym typeface="Wingdings" panose="05000000000000000000" pitchFamily="2" charset="2"/>
            </a:endParaRPr>
          </a:p>
          <a:p>
            <a:r>
              <a:rPr lang="en-IN" dirty="0"/>
              <a:t>	 S</a:t>
            </a:r>
            <a:r>
              <a:rPr lang="en-IN" dirty="0">
                <a:sym typeface="Wingdings" panose="05000000000000000000" pitchFamily="2" charset="2"/>
              </a:rPr>
              <a:t>0</a:t>
            </a:r>
          </a:p>
          <a:p>
            <a:r>
              <a:rPr lang="en-IN" dirty="0"/>
              <a:t> 	S</a:t>
            </a:r>
            <a:r>
              <a:rPr lang="en-IN" dirty="0">
                <a:sym typeface="Wingdings" panose="05000000000000000000" pitchFamily="2" charset="2"/>
              </a:rPr>
              <a:t>1</a:t>
            </a:r>
          </a:p>
          <a:p>
            <a:r>
              <a:rPr lang="en-IN" dirty="0"/>
              <a:t> 	S</a:t>
            </a:r>
            <a:r>
              <a:rPr lang="en-IN" dirty="0">
                <a:sym typeface="Wingdings" panose="05000000000000000000" pitchFamily="2" charset="2"/>
              </a:rPr>
              <a:t>0S0</a:t>
            </a:r>
          </a:p>
          <a:p>
            <a:r>
              <a:rPr lang="en-IN" dirty="0">
                <a:sym typeface="Wingdings" panose="05000000000000000000" pitchFamily="2" charset="2"/>
              </a:rPr>
              <a:t>	</a:t>
            </a:r>
            <a:r>
              <a:rPr lang="en-IN" dirty="0"/>
              <a:t> S</a:t>
            </a:r>
            <a:r>
              <a:rPr lang="en-IN" dirty="0">
                <a:sym typeface="Wingdings" panose="05000000000000000000" pitchFamily="2" charset="2"/>
              </a:rPr>
              <a:t>1S1</a:t>
            </a:r>
          </a:p>
          <a:p>
            <a:endParaRPr lang="en-IN" dirty="0">
              <a:sym typeface="Wingdings" panose="05000000000000000000" pitchFamily="2" charset="2"/>
            </a:endParaRPr>
          </a:p>
          <a:p>
            <a:r>
              <a:rPr lang="en-IN" dirty="0">
                <a:sym typeface="Wingdings" panose="05000000000000000000" pitchFamily="2" charset="2"/>
              </a:rPr>
              <a:t>	Grammar G=(V,T,P,S)</a:t>
            </a:r>
          </a:p>
          <a:p>
            <a:r>
              <a:rPr lang="en-IN" dirty="0">
                <a:sym typeface="Wingdings" panose="05000000000000000000" pitchFamily="2" charset="2"/>
              </a:rPr>
              <a:t>	Where V={S}</a:t>
            </a:r>
          </a:p>
          <a:p>
            <a:r>
              <a:rPr lang="en-IN" dirty="0">
                <a:sym typeface="Wingdings" panose="05000000000000000000" pitchFamily="2" charset="2"/>
              </a:rPr>
              <a:t>	              T={0,1}</a:t>
            </a:r>
          </a:p>
          <a:p>
            <a:r>
              <a:rPr lang="en-IN" dirty="0">
                <a:sym typeface="Wingdings" panose="05000000000000000000" pitchFamily="2" charset="2"/>
              </a:rPr>
              <a:t>	               P= {</a:t>
            </a:r>
            <a:r>
              <a:rPr lang="en-IN" dirty="0" err="1"/>
              <a:t>S</a:t>
            </a:r>
            <a:r>
              <a:rPr lang="en-IN" dirty="0" err="1">
                <a:sym typeface="Wingdings" panose="05000000000000000000" pitchFamily="2" charset="2"/>
              </a:rPr>
              <a:t>є</a:t>
            </a:r>
            <a:r>
              <a:rPr lang="en-IN" dirty="0">
                <a:sym typeface="Wingdings" panose="05000000000000000000" pitchFamily="2" charset="2"/>
              </a:rPr>
              <a:t>,</a:t>
            </a:r>
            <a:r>
              <a:rPr lang="en-IN" dirty="0"/>
              <a:t>	 S</a:t>
            </a:r>
            <a:r>
              <a:rPr lang="en-IN" dirty="0">
                <a:sym typeface="Wingdings" panose="05000000000000000000" pitchFamily="2" charset="2"/>
              </a:rPr>
              <a:t>0,</a:t>
            </a:r>
            <a:r>
              <a:rPr lang="en-IN" dirty="0"/>
              <a:t> 	S</a:t>
            </a:r>
            <a:r>
              <a:rPr lang="en-IN" dirty="0">
                <a:sym typeface="Wingdings" panose="05000000000000000000" pitchFamily="2" charset="2"/>
              </a:rPr>
              <a:t>1,</a:t>
            </a:r>
            <a:r>
              <a:rPr lang="en-IN" dirty="0"/>
              <a:t> 	S</a:t>
            </a:r>
            <a:r>
              <a:rPr lang="en-IN" dirty="0">
                <a:sym typeface="Wingdings" panose="05000000000000000000" pitchFamily="2" charset="2"/>
              </a:rPr>
              <a:t>0S0,	</a:t>
            </a:r>
            <a:r>
              <a:rPr lang="en-IN" dirty="0"/>
              <a:t> S</a:t>
            </a:r>
            <a:r>
              <a:rPr lang="en-IN" dirty="0">
                <a:sym typeface="Wingdings" panose="05000000000000000000" pitchFamily="2" charset="2"/>
              </a:rPr>
              <a:t>1S1}</a:t>
            </a:r>
          </a:p>
          <a:p>
            <a:r>
              <a:rPr lang="en-IN" dirty="0">
                <a:sym typeface="Wingdings" panose="05000000000000000000" pitchFamily="2" charset="2"/>
              </a:rPr>
              <a:t>		S= S</a:t>
            </a:r>
          </a:p>
          <a:p>
            <a:endParaRPr lang="en-IN" dirty="0">
              <a:sym typeface="Wingdings" panose="05000000000000000000" pitchFamily="2" charset="2"/>
            </a:endParaRPr>
          </a:p>
          <a:p>
            <a:endParaRPr lang="en-IN" dirty="0">
              <a:sym typeface="Wingdings" panose="05000000000000000000" pitchFamily="2" charset="2"/>
            </a:endParaRPr>
          </a:p>
          <a:p>
            <a:r>
              <a:rPr lang="en-IN" dirty="0">
                <a:sym typeface="Wingdings" panose="05000000000000000000" pitchFamily="2" charset="2"/>
              </a:rPr>
              <a:t>	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76834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81149"/>
            <a:ext cx="7884973" cy="684312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Derivations – Left most derivations and Right Most Derivations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24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086EE9-F772-44AA-A1E0-74478BAB6550}"/>
              </a:ext>
            </a:extLst>
          </p:cNvPr>
          <p:cNvSpPr txBox="1"/>
          <p:nvPr/>
        </p:nvSpPr>
        <p:spPr>
          <a:xfrm>
            <a:off x="611560" y="132277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ym typeface="Wingdings" panose="05000000000000000000" pitchFamily="2" charset="2"/>
              </a:rPr>
              <a:t>	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282F5D-45E9-47B8-B8C1-C84E59BB5604}"/>
              </a:ext>
            </a:extLst>
          </p:cNvPr>
          <p:cNvSpPr txBox="1"/>
          <p:nvPr/>
        </p:nvSpPr>
        <p:spPr>
          <a:xfrm>
            <a:off x="323528" y="1677058"/>
            <a:ext cx="80648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 derivation uses the productions of a grammar to replace non terminals (or variables) until there are only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terminals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left.</a:t>
            </a:r>
            <a:endParaRPr lang="en-IN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5436C9-7D7C-4354-A01D-34860F7CD1C8}"/>
              </a:ext>
            </a:extLst>
          </p:cNvPr>
          <p:cNvSpPr txBox="1"/>
          <p:nvPr/>
        </p:nvSpPr>
        <p:spPr>
          <a:xfrm>
            <a:off x="222092" y="2996952"/>
            <a:ext cx="77768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Left most derivation (LMD)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− A leftmost derivation is obtained by applying production to the leftmost variable in each step.</a:t>
            </a:r>
          </a:p>
          <a:p>
            <a:pPr algn="just"/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Right most derivation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(RMD)− A rightmost derivation is obtained by applying production to the rightmost variable in each step</a:t>
            </a:r>
          </a:p>
        </p:txBody>
      </p:sp>
    </p:spTree>
    <p:extLst>
      <p:ext uri="{BB962C8B-B14F-4D97-AF65-F5344CB8AC3E}">
        <p14:creationId xmlns:p14="http://schemas.microsoft.com/office/powerpoint/2010/main" val="186939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81149"/>
            <a:ext cx="7884973" cy="684312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 of Grammar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33F238-7256-4607-ABF5-17DA7C0620B0}"/>
              </a:ext>
            </a:extLst>
          </p:cNvPr>
          <p:cNvSpPr txBox="1"/>
          <p:nvPr/>
        </p:nvSpPr>
        <p:spPr>
          <a:xfrm>
            <a:off x="99442" y="980728"/>
            <a:ext cx="9044558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Grammar – Example</a:t>
            </a:r>
          </a:p>
          <a:p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Grammar G = ({S}, {0,1}, P, S}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P = { 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0S1, S</a:t>
            </a:r>
            <a:r>
              <a:rPr lang="az-Cyrl-AZ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є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352508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81149"/>
            <a:ext cx="7884973" cy="684312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Derivations – Left most derivations and Right Most Derivations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24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086EE9-F772-44AA-A1E0-74478BAB6550}"/>
              </a:ext>
            </a:extLst>
          </p:cNvPr>
          <p:cNvSpPr txBox="1"/>
          <p:nvPr/>
        </p:nvSpPr>
        <p:spPr>
          <a:xfrm>
            <a:off x="412696" y="117730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ym typeface="Wingdings" panose="05000000000000000000" pitchFamily="2" charset="2"/>
              </a:rPr>
              <a:t>	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282F5D-45E9-47B8-B8C1-C84E59BB5604}"/>
              </a:ext>
            </a:extLst>
          </p:cNvPr>
          <p:cNvSpPr txBox="1"/>
          <p:nvPr/>
        </p:nvSpPr>
        <p:spPr>
          <a:xfrm>
            <a:off x="103843" y="1050209"/>
            <a:ext cx="80648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 derivation uses the productions of a grammar to replace non terminals (or variables) until there are only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terminals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left.</a:t>
            </a:r>
            <a:endParaRPr lang="en-IN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5436C9-7D7C-4354-A01D-34860F7CD1C8}"/>
              </a:ext>
            </a:extLst>
          </p:cNvPr>
          <p:cNvSpPr txBox="1"/>
          <p:nvPr/>
        </p:nvSpPr>
        <p:spPr>
          <a:xfrm>
            <a:off x="210356" y="3428759"/>
            <a:ext cx="77768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Left most derivation (LMD)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− A leftmost derivation is obtained by applying production to the leftmost variable in each step.</a:t>
            </a:r>
          </a:p>
          <a:p>
            <a:pPr algn="just"/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Right most derivation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(RMD)− A rightmost derivation is obtained by applying production to the rightmost variable in each step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03F5EA0-A072-4B53-B42A-68DA75A6D71B}"/>
                  </a:ext>
                </a:extLst>
              </p:cNvPr>
              <p:cNvSpPr txBox="1"/>
              <p:nvPr/>
            </p:nvSpPr>
            <p:spPr>
              <a:xfrm>
                <a:off x="119243" y="2093226"/>
                <a:ext cx="7959089" cy="11235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b="1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single step derivation shown by the following symbol	=&gt;</a:t>
                </a:r>
                <a:endParaRPr lang="en-IN" sz="1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b="1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Multi step (recursive step) derivation of the string shown by following symbol		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IN" sz="1800" b="1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groupChr>
                          <m:groupChrPr>
                            <m:chr m:val="⇒"/>
                            <m:vertJc m:val="bot"/>
                            <m:ctrlPr>
                              <a:rPr lang="en-IN" sz="18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groupChrPr>
                          <m:e>
                            <m:r>
                              <a:rPr lang="en-US" sz="1800" b="1" i="1" kern="1200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e>
                        </m:groupChr>
                      </m:e>
                    </m:box>
                  </m:oMath>
                </a14:m>
                <a:endParaRPr lang="en-IN" sz="1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03F5EA0-A072-4B53-B42A-68DA75A6D7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243" y="2093226"/>
                <a:ext cx="7959089" cy="1123513"/>
              </a:xfrm>
              <a:prstGeom prst="rect">
                <a:avLst/>
              </a:prstGeom>
              <a:blipFill>
                <a:blip r:embed="rId2"/>
                <a:stretch>
                  <a:fillRect l="-690" t="-2703" b="-2702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0479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81149"/>
            <a:ext cx="7884973" cy="684312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Left most derivations and Right Most Derivations: Example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24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086EE9-F772-44AA-A1E0-74478BAB6550}"/>
              </a:ext>
            </a:extLst>
          </p:cNvPr>
          <p:cNvSpPr txBox="1"/>
          <p:nvPr/>
        </p:nvSpPr>
        <p:spPr>
          <a:xfrm>
            <a:off x="412696" y="117730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ym typeface="Wingdings" panose="05000000000000000000" pitchFamily="2" charset="2"/>
              </a:rPr>
              <a:t>	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B7151B-EA0F-4F5D-92A3-CB2DDB7A28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82" y="1139958"/>
            <a:ext cx="9144000" cy="159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395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81149"/>
            <a:ext cx="7884973" cy="684312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Left most derivations and Right Most Derivations: Example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24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086EE9-F772-44AA-A1E0-74478BAB6550}"/>
              </a:ext>
            </a:extLst>
          </p:cNvPr>
          <p:cNvSpPr txBox="1"/>
          <p:nvPr/>
        </p:nvSpPr>
        <p:spPr>
          <a:xfrm>
            <a:off x="412696" y="117730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ym typeface="Wingdings" panose="05000000000000000000" pitchFamily="2" charset="2"/>
              </a:rPr>
              <a:t>	</a:t>
            </a:r>
            <a:endParaRPr lang="en-IN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239B3A5-3A34-42A7-9248-6C5611EBE9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490258"/>
            <a:ext cx="817245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6907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81149"/>
            <a:ext cx="7884973" cy="684312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Questions of Context Free Grammars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24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086EE9-F772-44AA-A1E0-74478BAB6550}"/>
              </a:ext>
            </a:extLst>
          </p:cNvPr>
          <p:cNvSpPr txBox="1"/>
          <p:nvPr/>
        </p:nvSpPr>
        <p:spPr>
          <a:xfrm>
            <a:off x="412696" y="117730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ym typeface="Wingdings" panose="05000000000000000000" pitchFamily="2" charset="2"/>
              </a:rPr>
              <a:t>	</a:t>
            </a:r>
            <a:endParaRPr lang="en-IN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CA39431-E2E1-4D39-A5D0-D9DF87465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437755"/>
            <a:ext cx="5372100" cy="19716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337F51B-0EDF-4721-AB14-9BAA2558CB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818" y="3939156"/>
            <a:ext cx="7471672" cy="107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0659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81149"/>
            <a:ext cx="7884973" cy="684312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Context Free Grammars Examples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24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086EE9-F772-44AA-A1E0-74478BAB6550}"/>
              </a:ext>
            </a:extLst>
          </p:cNvPr>
          <p:cNvSpPr txBox="1"/>
          <p:nvPr/>
        </p:nvSpPr>
        <p:spPr>
          <a:xfrm>
            <a:off x="412696" y="117730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ym typeface="Wingdings" panose="05000000000000000000" pitchFamily="2" charset="2"/>
              </a:rPr>
              <a:t>	</a:t>
            </a:r>
            <a:endParaRPr lang="en-IN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7734B5-0057-480D-B47A-56223A02E6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2317"/>
            <a:ext cx="9144000" cy="445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832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70517"/>
            <a:ext cx="7884973" cy="684312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Chomsky Hierarchy of Languages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33F238-7256-4607-ABF5-17DA7C0620B0}"/>
              </a:ext>
            </a:extLst>
          </p:cNvPr>
          <p:cNvSpPr txBox="1"/>
          <p:nvPr/>
        </p:nvSpPr>
        <p:spPr>
          <a:xfrm>
            <a:off x="99442" y="980728"/>
            <a:ext cx="9044558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Chomsky Hierarchy of Languages</a:t>
            </a:r>
          </a:p>
          <a:p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Chomsky languages are classified based on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types of grammars</a:t>
            </a:r>
          </a:p>
          <a:p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0 (or phrase structured grammar)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1 (or context sensitive grammar)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2 (or context free grammar)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3 (or regular grammar)</a:t>
            </a:r>
          </a:p>
          <a:p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96170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33F238-7256-4607-ABF5-17DA7C0620B0}"/>
              </a:ext>
            </a:extLst>
          </p:cNvPr>
          <p:cNvSpPr txBox="1"/>
          <p:nvPr/>
        </p:nvSpPr>
        <p:spPr>
          <a:xfrm>
            <a:off x="99442" y="980728"/>
            <a:ext cx="904455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0 (or phrase structured grammar)</a:t>
            </a:r>
          </a:p>
          <a:p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57F468-4468-4017-9490-4AF5D6A388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7072"/>
            <a:ext cx="9144000" cy="3483855"/>
          </a:xfrm>
          <a:prstGeom prst="rect">
            <a:avLst/>
          </a:prstGeom>
        </p:spPr>
      </p:pic>
      <p:sp>
        <p:nvSpPr>
          <p:cNvPr id="9" name="Title 3">
            <a:extLst>
              <a:ext uri="{FF2B5EF4-FFF2-40B4-BE49-F238E27FC236}">
                <a16:creationId xmlns:a16="http://schemas.microsoft.com/office/drawing/2014/main" id="{17EC549F-F3FD-400F-B89A-B352C559A28F}"/>
              </a:ext>
            </a:extLst>
          </p:cNvPr>
          <p:cNvSpPr txBox="1">
            <a:spLocks/>
          </p:cNvSpPr>
          <p:nvPr/>
        </p:nvSpPr>
        <p:spPr>
          <a:xfrm>
            <a:off x="92182" y="70517"/>
            <a:ext cx="7884973" cy="684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Chomsky Hierarchy of Languages</a:t>
            </a:r>
            <a:endParaRPr lang="en-IN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213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33F238-7256-4607-ABF5-17DA7C0620B0}"/>
              </a:ext>
            </a:extLst>
          </p:cNvPr>
          <p:cNvSpPr txBox="1"/>
          <p:nvPr/>
        </p:nvSpPr>
        <p:spPr>
          <a:xfrm>
            <a:off x="99442" y="980728"/>
            <a:ext cx="904455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1 (or Context sensitive grammar)</a:t>
            </a:r>
          </a:p>
          <a:p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B5BDC09-9914-48FB-B5B1-840116E5FF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4784"/>
            <a:ext cx="9144000" cy="2529385"/>
          </a:xfrm>
          <a:prstGeom prst="rect">
            <a:avLst/>
          </a:prstGeom>
        </p:spPr>
      </p:pic>
      <p:sp>
        <p:nvSpPr>
          <p:cNvPr id="10" name="Title 3">
            <a:extLst>
              <a:ext uri="{FF2B5EF4-FFF2-40B4-BE49-F238E27FC236}">
                <a16:creationId xmlns:a16="http://schemas.microsoft.com/office/drawing/2014/main" id="{872A62B4-D4D4-4BF5-AF13-87235C4F4E25}"/>
              </a:ext>
            </a:extLst>
          </p:cNvPr>
          <p:cNvSpPr txBox="1">
            <a:spLocks/>
          </p:cNvSpPr>
          <p:nvPr/>
        </p:nvSpPr>
        <p:spPr>
          <a:xfrm>
            <a:off x="92182" y="70517"/>
            <a:ext cx="7884973" cy="684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Chomsky Hierarchy of Languages</a:t>
            </a:r>
            <a:endParaRPr lang="en-IN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189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33F238-7256-4607-ABF5-17DA7C0620B0}"/>
              </a:ext>
            </a:extLst>
          </p:cNvPr>
          <p:cNvSpPr txBox="1"/>
          <p:nvPr/>
        </p:nvSpPr>
        <p:spPr>
          <a:xfrm>
            <a:off x="99442" y="980728"/>
            <a:ext cx="904455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1 (or Context sensitive grammar)</a:t>
            </a:r>
          </a:p>
          <a:p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72EF989-4AFB-4634-9AC5-1934DA35C4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3285"/>
            <a:ext cx="9144000" cy="3991429"/>
          </a:xfrm>
          <a:prstGeom prst="rect">
            <a:avLst/>
          </a:prstGeom>
        </p:spPr>
      </p:pic>
      <p:sp>
        <p:nvSpPr>
          <p:cNvPr id="9" name="Title 3">
            <a:extLst>
              <a:ext uri="{FF2B5EF4-FFF2-40B4-BE49-F238E27FC236}">
                <a16:creationId xmlns:a16="http://schemas.microsoft.com/office/drawing/2014/main" id="{4799A261-5772-4EEA-8324-42CF96561E1A}"/>
              </a:ext>
            </a:extLst>
          </p:cNvPr>
          <p:cNvSpPr txBox="1">
            <a:spLocks/>
          </p:cNvSpPr>
          <p:nvPr/>
        </p:nvSpPr>
        <p:spPr>
          <a:xfrm>
            <a:off x="92182" y="70517"/>
            <a:ext cx="7884973" cy="684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Chomsky Hierarchy of Languages</a:t>
            </a:r>
            <a:endParaRPr lang="en-IN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774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33F238-7256-4607-ABF5-17DA7C0620B0}"/>
              </a:ext>
            </a:extLst>
          </p:cNvPr>
          <p:cNvSpPr txBox="1"/>
          <p:nvPr/>
        </p:nvSpPr>
        <p:spPr>
          <a:xfrm>
            <a:off x="99442" y="980728"/>
            <a:ext cx="904455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2 (or Context free grammar)</a:t>
            </a:r>
          </a:p>
          <a:p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AF0A6E-FB83-4DA3-AAE3-B2AD663DB9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21" y="1647665"/>
            <a:ext cx="9044558" cy="147515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A466306-35B0-4F96-9BD0-20030854F4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237" y="3789759"/>
            <a:ext cx="9144000" cy="1409623"/>
          </a:xfrm>
          <a:prstGeom prst="rect">
            <a:avLst/>
          </a:prstGeom>
        </p:spPr>
      </p:pic>
      <p:sp>
        <p:nvSpPr>
          <p:cNvPr id="9" name="Title 3">
            <a:extLst>
              <a:ext uri="{FF2B5EF4-FFF2-40B4-BE49-F238E27FC236}">
                <a16:creationId xmlns:a16="http://schemas.microsoft.com/office/drawing/2014/main" id="{71F21395-610C-4C57-9E5B-680C272DB919}"/>
              </a:ext>
            </a:extLst>
          </p:cNvPr>
          <p:cNvSpPr txBox="1">
            <a:spLocks/>
          </p:cNvSpPr>
          <p:nvPr/>
        </p:nvSpPr>
        <p:spPr>
          <a:xfrm>
            <a:off x="92182" y="70517"/>
            <a:ext cx="7884973" cy="684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Chomsky Hierarchy of Languages</a:t>
            </a:r>
            <a:endParaRPr lang="en-IN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257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33F238-7256-4607-ABF5-17DA7C0620B0}"/>
              </a:ext>
            </a:extLst>
          </p:cNvPr>
          <p:cNvSpPr txBox="1"/>
          <p:nvPr/>
        </p:nvSpPr>
        <p:spPr>
          <a:xfrm>
            <a:off x="99442" y="980728"/>
            <a:ext cx="904455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3 (or Regular grammar)</a:t>
            </a:r>
          </a:p>
          <a:p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1C2C06C-98FA-448A-BECD-87F073265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21" y="1957163"/>
            <a:ext cx="9144000" cy="2288279"/>
          </a:xfrm>
          <a:prstGeom prst="rect">
            <a:avLst/>
          </a:prstGeom>
        </p:spPr>
      </p:pic>
      <p:sp>
        <p:nvSpPr>
          <p:cNvPr id="10" name="Title 3">
            <a:extLst>
              <a:ext uri="{FF2B5EF4-FFF2-40B4-BE49-F238E27FC236}">
                <a16:creationId xmlns:a16="http://schemas.microsoft.com/office/drawing/2014/main" id="{FB1929B2-5214-4454-BC2F-495127FB96D9}"/>
              </a:ext>
            </a:extLst>
          </p:cNvPr>
          <p:cNvSpPr txBox="1">
            <a:spLocks/>
          </p:cNvSpPr>
          <p:nvPr/>
        </p:nvSpPr>
        <p:spPr>
          <a:xfrm>
            <a:off x="92182" y="70517"/>
            <a:ext cx="7884973" cy="684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Chomsky Hierarchy of Languages</a:t>
            </a:r>
            <a:endParaRPr lang="en-IN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29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2873B5-DEDB-4648-8809-863EB88312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84784"/>
            <a:ext cx="8191500" cy="2590800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E04535F4-0133-469F-9C2A-2E040AED4314}"/>
              </a:ext>
            </a:extLst>
          </p:cNvPr>
          <p:cNvSpPr txBox="1">
            <a:spLocks/>
          </p:cNvSpPr>
          <p:nvPr/>
        </p:nvSpPr>
        <p:spPr>
          <a:xfrm>
            <a:off x="92182" y="70517"/>
            <a:ext cx="7884973" cy="684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Chomsky Hierarchy of Languages</a:t>
            </a:r>
            <a:endParaRPr lang="en-IN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381531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1394</TotalTime>
  <Words>1517</Words>
  <Application>Microsoft Office PowerPoint</Application>
  <PresentationFormat>On-screen Show (4:3)</PresentationFormat>
  <Paragraphs>224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</vt:lpstr>
      <vt:lpstr>Berlin Sans FB</vt:lpstr>
      <vt:lpstr>Brush Script MT</vt:lpstr>
      <vt:lpstr>Calibri</vt:lpstr>
      <vt:lpstr>Calibri Light</vt:lpstr>
      <vt:lpstr>Cambria Math</vt:lpstr>
      <vt:lpstr>Franklin Gothic Book</vt:lpstr>
      <vt:lpstr>Times New Roman</vt:lpstr>
      <vt:lpstr>Wingdings 2</vt:lpstr>
      <vt:lpstr>Technic</vt:lpstr>
      <vt:lpstr>Metropolitan</vt:lpstr>
      <vt:lpstr>Grammar</vt:lpstr>
      <vt:lpstr>Example of Grammar</vt:lpstr>
      <vt:lpstr>Chomsky Hierarchy of Languages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Context Free Grammar</vt:lpstr>
      <vt:lpstr>Context Free Grammar : Example</vt:lpstr>
      <vt:lpstr>Context Free Grammar : Example</vt:lpstr>
      <vt:lpstr>Context Free Grammar : Exercise</vt:lpstr>
      <vt:lpstr>Context Free Grammar : Exercise</vt:lpstr>
      <vt:lpstr>Context Free Grammar: Example</vt:lpstr>
      <vt:lpstr>Context Free Grammar (CFG): Example</vt:lpstr>
      <vt:lpstr>Derivations – Left most derivations and Right Most Derivations</vt:lpstr>
      <vt:lpstr>Derivations – Left most derivations and Right Most Derivations</vt:lpstr>
      <vt:lpstr>Left most derivations and Right Most Derivations: Example</vt:lpstr>
      <vt:lpstr>Left most derivations and Right Most Derivations: Example</vt:lpstr>
      <vt:lpstr>Questions of Context Free Grammars</vt:lpstr>
      <vt:lpstr>Context Free Grammars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Sirisha</dc:creator>
  <cp:lastModifiedBy>rajendra prasad</cp:lastModifiedBy>
  <cp:revision>181</cp:revision>
  <dcterms:created xsi:type="dcterms:W3CDTF">2019-07-11T08:42:48Z</dcterms:created>
  <dcterms:modified xsi:type="dcterms:W3CDTF">2021-06-17T02:17:45Z</dcterms:modified>
</cp:coreProperties>
</file>